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6DA26D0-C523-4C6F-84C4-A17C35EB9044}">
  <a:tblStyle styleId="{E6DA26D0-C523-4C6F-84C4-A17C35EB904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277C1C2-B7BE-4924-A3C2-50F5C156C41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5e45b2105c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5e45b2105c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e45b2105c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e45b2105c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45b2105c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5e45b2105c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5e45b2105c_0_2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5e45b2105c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45b2105c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5e45b2105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743625" y="2286525"/>
            <a:ext cx="4492500" cy="1956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3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Perspective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two best</a:t>
            </a:r>
            <a:r>
              <a:rPr lang="en" sz="1500">
                <a:solidFill>
                  <a:schemeClr val="dk1"/>
                </a:solidFill>
                <a:latin typeface="Inter"/>
                <a:ea typeface="Inter"/>
                <a:cs typeface="Inter"/>
                <a:sym typeface="Inter"/>
              </a:rPr>
              <a:t> answers are 2</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next-best</a:t>
            </a:r>
            <a:r>
              <a:rPr lang="en" sz="1500">
                <a:solidFill>
                  <a:schemeClr val="dk1"/>
                </a:solidFill>
                <a:latin typeface="Inter"/>
                <a:ea typeface="Inter"/>
                <a:cs typeface="Inter"/>
                <a:sym typeface="Inter"/>
              </a:rPr>
              <a:t> answer is 1 points, and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rotWithShape="1">
          <a:blip r:embed="rId5">
            <a:alphaModFix/>
          </a:blip>
          <a:srcRect b="0" l="0" r="0" t="0"/>
          <a:stretch/>
        </p:blipFill>
        <p:spPr>
          <a:xfrm>
            <a:off x="512847" y="2286525"/>
            <a:ext cx="1955929" cy="1955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381550" y="596425"/>
            <a:ext cx="7069200" cy="40176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500">
                <a:solidFill>
                  <a:schemeClr val="dk1"/>
                </a:solidFill>
                <a:latin typeface="Inter"/>
                <a:ea typeface="Inter"/>
                <a:cs typeface="Inter"/>
                <a:sym typeface="Inter"/>
              </a:rPr>
              <a:t>Author Context:</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500">
              <a:solidFill>
                <a:schemeClr val="dk1"/>
              </a:solidFill>
              <a:latin typeface="Work Sans"/>
              <a:ea typeface="Work Sans"/>
              <a:cs typeface="Work Sans"/>
              <a:sym typeface="Work Sans"/>
            </a:endParaRPr>
          </a:p>
        </p:txBody>
      </p:sp>
      <p:graphicFrame>
        <p:nvGraphicFramePr>
          <p:cNvPr id="116" name="Google Shape;116;p26"/>
          <p:cNvGraphicFramePr/>
          <p:nvPr/>
        </p:nvGraphicFramePr>
        <p:xfrm>
          <a:off x="766224" y="4870855"/>
          <a:ext cx="3000000" cy="3000000"/>
        </p:xfrm>
        <a:graphic>
          <a:graphicData uri="http://schemas.openxmlformats.org/drawingml/2006/table">
            <a:tbl>
              <a:tblPr>
                <a:noFill/>
                <a:tableStyleId>{E6DA26D0-C523-4C6F-84C4-A17C35EB9044}</a:tableStyleId>
              </a:tblPr>
              <a:tblGrid>
                <a:gridCol w="6239950"/>
              </a:tblGrid>
              <a:tr h="436250">
                <a:tc>
                  <a:txBody>
                    <a:bodyPr/>
                    <a:lstStyle/>
                    <a:p>
                      <a:pPr indent="0" lvl="0" marL="0" rtl="0" algn="l">
                        <a:spcBef>
                          <a:spcPts val="0"/>
                        </a:spcBef>
                        <a:spcAft>
                          <a:spcPts val="0"/>
                        </a:spcAft>
                        <a:buNone/>
                      </a:pPr>
                      <a:r>
                        <a:rPr lang="en" sz="1500">
                          <a:latin typeface="Inter"/>
                          <a:ea typeface="Inter"/>
                          <a:cs typeface="Inter"/>
                          <a:sym typeface="Inter"/>
                        </a:rPr>
                        <a:t>Source: </a:t>
                      </a:r>
                      <a:r>
                        <a:rPr lang="en" sz="1500">
                          <a:solidFill>
                            <a:schemeClr val="dk1"/>
                          </a:solidFill>
                          <a:latin typeface="Inter"/>
                          <a:ea typeface="Inter"/>
                          <a:cs typeface="Inter"/>
                          <a:sym typeface="Inter"/>
                        </a:rPr>
                        <a:t>Tecumseh’s Promise Regarding Peace and War, June 1812.</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3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5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480975" y="910900"/>
            <a:ext cx="6796200" cy="43713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author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how Tecumseh’s experiences influenced his </a:t>
            </a:r>
            <a:r>
              <a:rPr lang="en" sz="1500">
                <a:solidFill>
                  <a:schemeClr val="dk1"/>
                </a:solidFill>
                <a:highlight>
                  <a:schemeClr val="lt1"/>
                </a:highlight>
                <a:latin typeface="Inter"/>
                <a:ea typeface="Inter"/>
                <a:cs typeface="Inter"/>
                <a:sym typeface="Inter"/>
              </a:rPr>
              <a:t>perspective</a:t>
            </a:r>
            <a:r>
              <a:rPr lang="en" sz="1500">
                <a:solidFill>
                  <a:schemeClr val="dk1"/>
                </a:solidFill>
                <a:highlight>
                  <a:schemeClr val="lt1"/>
                </a:highlight>
                <a:latin typeface="Inter"/>
                <a:ea typeface="Inter"/>
                <a:cs typeface="Inter"/>
                <a:sym typeface="Inter"/>
              </a:rPr>
              <a:t> on pan-Indian resistance.</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200"/>
              <a:buFont typeface="Arial"/>
              <a:buNone/>
            </a:pPr>
            <a:r>
              <a:t/>
            </a:r>
            <a:endParaRPr sz="1500">
              <a:latin typeface="Work Sans"/>
              <a:ea typeface="Work Sans"/>
              <a:cs typeface="Work Sans"/>
              <a:sym typeface="Work Sans"/>
            </a:endParaRPr>
          </a:p>
          <a:p>
            <a:pPr indent="0" lvl="0" marL="0" rtl="0" algn="l">
              <a:spcBef>
                <a:spcPts val="0"/>
              </a:spcBef>
              <a:spcAft>
                <a:spcPts val="0"/>
              </a:spcAft>
              <a:buClr>
                <a:schemeClr val="dk1"/>
              </a:buClr>
              <a:buSzPts val="1200"/>
              <a:buFont typeface="Arial"/>
              <a:buNone/>
            </a:pPr>
            <a:r>
              <a:t/>
            </a:r>
            <a:endParaRPr sz="1500">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26" name="Google Shape;126;p27"/>
          <p:cNvSpPr txBox="1"/>
          <p:nvPr/>
        </p:nvSpPr>
        <p:spPr>
          <a:xfrm>
            <a:off x="480975" y="5496075"/>
            <a:ext cx="6796200" cy="35724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Work Sans"/>
                <a:ea typeface="Work Sans"/>
                <a:cs typeface="Work Sans"/>
                <a:sym typeface="Work Sans"/>
              </a:rPr>
              <a:t>  </a:t>
            </a:r>
            <a:r>
              <a:rPr lang="en" sz="1500">
                <a:solidFill>
                  <a:schemeClr val="dk1"/>
                </a:solidFill>
                <a:latin typeface="Inter"/>
                <a:ea typeface="Inter"/>
                <a:cs typeface="Inter"/>
                <a:sym typeface="Inter"/>
              </a:rPr>
              <a:t>2.   </a:t>
            </a:r>
            <a:r>
              <a:rPr lang="en" sz="15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500">
                <a:solidFill>
                  <a:schemeClr val="dk1"/>
                </a:solidFill>
                <a:latin typeface="Inter"/>
                <a:ea typeface="Inter"/>
                <a:cs typeface="Inter"/>
                <a:sym typeface="Inter"/>
              </a:rPr>
              <a:t> </a:t>
            </a:r>
            <a:r>
              <a:rPr lang="en" sz="15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a:t>
            </a:r>
            <a:r>
              <a:rPr lang="en" sz="1500">
                <a:solidFill>
                  <a:schemeClr val="dk1"/>
                </a:solidFill>
                <a:highlight>
                  <a:schemeClr val="lt1"/>
                </a:highlight>
                <a:latin typeface="Inter"/>
                <a:ea typeface="Inter"/>
                <a:cs typeface="Inter"/>
                <a:sym typeface="Inter"/>
              </a:rPr>
              <a:t>perspective</a:t>
            </a: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 Cite evidence.</a:t>
            </a:r>
            <a:endParaRPr sz="15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8"/>
          <p:cNvSpPr txBox="1"/>
          <p:nvPr/>
        </p:nvSpPr>
        <p:spPr>
          <a:xfrm>
            <a:off x="480975" y="910900"/>
            <a:ext cx="67962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author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By rejecting European cultural influences, Tecumseh thought there could be a return of Native sovereignty.</a:t>
            </a:r>
            <a:r>
              <a:rPr lang="en" sz="15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(1 point)</a:t>
            </a:r>
            <a:endParaRPr sz="18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violent destruction of Native lands by the U.S. made Tecumseh distrust American peace efforts.</a:t>
            </a:r>
            <a:r>
              <a:rPr lang="en" sz="15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r>
              <a:rPr lang="en" sz="15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r>
              <a:rPr lang="en" sz="1500">
                <a:solidFill>
                  <a:schemeClr val="dk1"/>
                </a:solidFill>
                <a:highlight>
                  <a:schemeClr val="lt1"/>
                </a:highlight>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a:p>
            <a:pPr indent="457200" lvl="0" marL="457200" rtl="0" algn="l">
              <a:spcBef>
                <a:spcPts val="0"/>
              </a:spcBef>
              <a:spcAft>
                <a:spcPts val="0"/>
              </a:spcAft>
              <a:buNone/>
            </a:pP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500">
              <a:latin typeface="Work Sans"/>
              <a:ea typeface="Work Sans"/>
              <a:cs typeface="Work Sans"/>
              <a:sym typeface="Work Sans"/>
            </a:endParaRPr>
          </a:p>
          <a:p>
            <a:pPr indent="0" lvl="0" marL="0" rtl="0" algn="l">
              <a:spcBef>
                <a:spcPts val="0"/>
              </a:spcBef>
              <a:spcAft>
                <a:spcPts val="0"/>
              </a:spcAft>
              <a:buNone/>
            </a:pPr>
            <a:r>
              <a:t/>
            </a:r>
            <a:endParaRPr sz="1500">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36" name="Google Shape;136;p28"/>
          <p:cNvSpPr txBox="1"/>
          <p:nvPr/>
        </p:nvSpPr>
        <p:spPr>
          <a:xfrm>
            <a:off x="480975" y="5496075"/>
            <a:ext cx="6796200" cy="35724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Work Sans"/>
                <a:ea typeface="Work Sans"/>
                <a:cs typeface="Work Sans"/>
                <a:sym typeface="Work Sans"/>
              </a:rPr>
              <a:t>  </a:t>
            </a:r>
            <a:r>
              <a:rPr lang="en" sz="1500">
                <a:solidFill>
                  <a:schemeClr val="dk1"/>
                </a:solidFill>
                <a:latin typeface="Inter"/>
                <a:ea typeface="Inter"/>
                <a:cs typeface="Inter"/>
                <a:sym typeface="Inter"/>
              </a:rPr>
              <a:t>2.   </a:t>
            </a:r>
            <a:r>
              <a:rPr lang="en" sz="15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500">
                <a:solidFill>
                  <a:schemeClr val="dk1"/>
                </a:solidFill>
                <a:latin typeface="Inter"/>
                <a:ea typeface="Inter"/>
                <a:cs typeface="Inter"/>
                <a:sym typeface="Inter"/>
              </a:rPr>
              <a:t> </a:t>
            </a:r>
            <a:r>
              <a:rPr lang="en" sz="15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With properly cited evidence from the primary source and author context, students can successfully make the case that either Choice B or Choice C held more influence on Tecumseh’s support for pan-Indian resistance. The context of U.S. violence toward American Indians, as stated in Choice B, clearly provides evidence for why Tecumseh would have distrusted U.S. intentions. Choice C demonstrates the failed efforts by individual tribes to successfully maintain their lands and autonomy. Both Choices B and C have supporting evidence found in the author context and the primary source making them worth 2 points each. While Choice A (1 point) is supported in the author context through mention of Tenskwatawa's vision, the concept is not references in the primary source. Choice D contradicts the author context and the primary source as Tecumseh did not believe negotiation along could stop expansion, thus it is worth 0 points.</a:t>
            </a:r>
            <a:endParaRPr sz="15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2" name="Google Shape;142;p29"/>
          <p:cNvGraphicFramePr/>
          <p:nvPr/>
        </p:nvGraphicFramePr>
        <p:xfrm>
          <a:off x="969478" y="1521929"/>
          <a:ext cx="3000000" cy="3000000"/>
        </p:xfrm>
        <a:graphic>
          <a:graphicData uri="http://schemas.openxmlformats.org/drawingml/2006/table">
            <a:tbl>
              <a:tblPr>
                <a:noFill/>
                <a:tableStyleId>{1277C1C2-B7BE-4924-A3C2-50F5C156C41E}</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B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3" name="Google Shape;143;p29"/>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Factor</a:t>
            </a:r>
            <a:endParaRPr b="1" sz="1900">
              <a:solidFill>
                <a:schemeClr val="dk1"/>
              </a:solidFill>
              <a:latin typeface="Plus Jakarta Sans"/>
              <a:ea typeface="Plus Jakarta Sans"/>
              <a:cs typeface="Plus Jakarta Sans"/>
              <a:sym typeface="Plus Jakarta Sans"/>
            </a:endParaRPr>
          </a:p>
        </p:txBody>
      </p:sp>
      <p:graphicFrame>
        <p:nvGraphicFramePr>
          <p:cNvPr id="144" name="Google Shape;144;p29"/>
          <p:cNvGraphicFramePr/>
          <p:nvPr/>
        </p:nvGraphicFramePr>
        <p:xfrm>
          <a:off x="559991" y="4439260"/>
          <a:ext cx="3000000" cy="3000000"/>
        </p:xfrm>
        <a:graphic>
          <a:graphicData uri="http://schemas.openxmlformats.org/drawingml/2006/table">
            <a:tbl>
              <a:tblPr>
                <a:noFill/>
                <a:tableStyleId>{1277C1C2-B7BE-4924-A3C2-50F5C156C41E}</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5" name="Google Shape;145;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Perspective</a:t>
            </a:r>
            <a:endParaRPr sz="19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